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nva Sans 2 Bold" panose="020B0604020202020204" charset="0"/>
      <p:regular r:id="rId12"/>
    </p:embeddedFont>
    <p:embeddedFont>
      <p:font typeface="DM Sans Bold" panose="020B0604020202020204" charset="0"/>
      <p:regular r:id="rId13"/>
    </p:embeddedFont>
    <p:embeddedFont>
      <p:font typeface="DM Sans Italics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99ED8B-774E-4DCF-A2F6-709123D6CE6F}" v="7" dt="2024-02-01T00:49:51.9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1138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hkan Taghavi" userId="6cb0dc7f-adda-4a04-8efd-e7e02ccb16d1" providerId="ADAL" clId="{7099ED8B-774E-4DCF-A2F6-709123D6CE6F}"/>
    <pc:docChg chg="addSld delSld modSld">
      <pc:chgData name="Ashkan Taghavi" userId="6cb0dc7f-adda-4a04-8efd-e7e02ccb16d1" providerId="ADAL" clId="{7099ED8B-774E-4DCF-A2F6-709123D6CE6F}" dt="2024-02-01T00:49:51.997" v="25" actId="167"/>
      <pc:docMkLst>
        <pc:docMk/>
      </pc:docMkLst>
      <pc:sldChg chg="modSp mod">
        <pc:chgData name="Ashkan Taghavi" userId="6cb0dc7f-adda-4a04-8efd-e7e02ccb16d1" providerId="ADAL" clId="{7099ED8B-774E-4DCF-A2F6-709123D6CE6F}" dt="2024-01-31T20:30:00.339" v="18" actId="14100"/>
        <pc:sldMkLst>
          <pc:docMk/>
          <pc:sldMk cId="0" sldId="256"/>
        </pc:sldMkLst>
        <pc:spChg chg="mod">
          <ac:chgData name="Ashkan Taghavi" userId="6cb0dc7f-adda-4a04-8efd-e7e02ccb16d1" providerId="ADAL" clId="{7099ED8B-774E-4DCF-A2F6-709123D6CE6F}" dt="2024-01-31T20:30:00.339" v="18" actId="14100"/>
          <ac:spMkLst>
            <pc:docMk/>
            <pc:sldMk cId="0" sldId="256"/>
            <ac:spMk id="7" creationId="{00000000-0000-0000-0000-000000000000}"/>
          </ac:spMkLst>
        </pc:spChg>
      </pc:sldChg>
      <pc:sldChg chg="add del setBg">
        <pc:chgData name="Ashkan Taghavi" userId="6cb0dc7f-adda-4a04-8efd-e7e02ccb16d1" providerId="ADAL" clId="{7099ED8B-774E-4DCF-A2F6-709123D6CE6F}" dt="2024-01-31T19:15:21.652" v="2"/>
        <pc:sldMkLst>
          <pc:docMk/>
          <pc:sldMk cId="0" sldId="257"/>
        </pc:sldMkLst>
      </pc:sldChg>
      <pc:sldChg chg="modSp add del mod setBg">
        <pc:chgData name="Ashkan Taghavi" userId="6cb0dc7f-adda-4a04-8efd-e7e02ccb16d1" providerId="ADAL" clId="{7099ED8B-774E-4DCF-A2F6-709123D6CE6F}" dt="2024-02-01T00:49:51.997" v="25" actId="167"/>
        <pc:sldMkLst>
          <pc:docMk/>
          <pc:sldMk cId="0" sldId="258"/>
        </pc:sldMkLst>
        <pc:spChg chg="ord">
          <ac:chgData name="Ashkan Taghavi" userId="6cb0dc7f-adda-4a04-8efd-e7e02ccb16d1" providerId="ADAL" clId="{7099ED8B-774E-4DCF-A2F6-709123D6CE6F}" dt="2024-02-01T00:49:48.536" v="24" actId="167"/>
          <ac:spMkLst>
            <pc:docMk/>
            <pc:sldMk cId="0" sldId="258"/>
            <ac:spMk id="4" creationId="{00000000-0000-0000-0000-000000000000}"/>
          </ac:spMkLst>
        </pc:spChg>
        <pc:picChg chg="ord">
          <ac:chgData name="Ashkan Taghavi" userId="6cb0dc7f-adda-4a04-8efd-e7e02ccb16d1" providerId="ADAL" clId="{7099ED8B-774E-4DCF-A2F6-709123D6CE6F}" dt="2024-02-01T00:49:44.879" v="23" actId="167"/>
          <ac:picMkLst>
            <pc:docMk/>
            <pc:sldMk cId="0" sldId="258"/>
            <ac:picMk id="10" creationId="{1C4F0E17-BF4B-4B67-21FA-87C9D7C9471B}"/>
          </ac:picMkLst>
        </pc:picChg>
        <pc:picChg chg="mod">
          <ac:chgData name="Ashkan Taghavi" userId="6cb0dc7f-adda-4a04-8efd-e7e02ccb16d1" providerId="ADAL" clId="{7099ED8B-774E-4DCF-A2F6-709123D6CE6F}" dt="2024-02-01T00:49:41.274" v="22" actId="167"/>
          <ac:picMkLst>
            <pc:docMk/>
            <pc:sldMk cId="0" sldId="258"/>
            <ac:picMk id="1029" creationId="{EE6BC17A-45F3-F1DB-63A5-45A1604C29E3}"/>
          </ac:picMkLst>
        </pc:picChg>
        <pc:picChg chg="mod">
          <ac:chgData name="Ashkan Taghavi" userId="6cb0dc7f-adda-4a04-8efd-e7e02ccb16d1" providerId="ADAL" clId="{7099ED8B-774E-4DCF-A2F6-709123D6CE6F}" dt="2024-02-01T00:49:38.192" v="21" actId="167"/>
          <ac:picMkLst>
            <pc:docMk/>
            <pc:sldMk cId="0" sldId="258"/>
            <ac:picMk id="1030" creationId="{441A61DF-0DEB-124C-922E-64C89B6B4EFF}"/>
          </ac:picMkLst>
        </pc:picChg>
        <pc:picChg chg="mod">
          <ac:chgData name="Ashkan Taghavi" userId="6cb0dc7f-adda-4a04-8efd-e7e02ccb16d1" providerId="ADAL" clId="{7099ED8B-774E-4DCF-A2F6-709123D6CE6F}" dt="2024-02-01T00:49:35.220" v="20" actId="167"/>
          <ac:picMkLst>
            <pc:docMk/>
            <pc:sldMk cId="0" sldId="258"/>
            <ac:picMk id="1031" creationId="{051B8FE6-394C-5A4C-B703-D66D6388E490}"/>
          </ac:picMkLst>
        </pc:picChg>
        <pc:picChg chg="mod">
          <ac:chgData name="Ashkan Taghavi" userId="6cb0dc7f-adda-4a04-8efd-e7e02ccb16d1" providerId="ADAL" clId="{7099ED8B-774E-4DCF-A2F6-709123D6CE6F}" dt="2024-02-01T00:49:51.997" v="25" actId="167"/>
          <ac:picMkLst>
            <pc:docMk/>
            <pc:sldMk cId="0" sldId="258"/>
            <ac:picMk id="1032" creationId="{03596C99-1E3D-84D8-B1B7-25253FAAF0E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CB575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274726" cy="2224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981200" y="-94024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285094" y="3361052"/>
            <a:ext cx="11640706" cy="3241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00"/>
              </a:lnSpc>
            </a:pPr>
            <a:r>
              <a:rPr lang="en-US" sz="12500">
                <a:solidFill>
                  <a:srgbClr val="FFFFFF"/>
                </a:solidFill>
                <a:latin typeface="DM Sans Bold"/>
              </a:rPr>
              <a:t>r/place 2023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81801" y="6640827"/>
            <a:ext cx="9144000" cy="529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070"/>
              </a:lnSpc>
            </a:pPr>
            <a:r>
              <a:rPr lang="en-US" sz="3700" dirty="0">
                <a:solidFill>
                  <a:srgbClr val="FFFFFF"/>
                </a:solidFill>
                <a:latin typeface="DM Sans Italics"/>
              </a:rPr>
              <a:t>Ashkan Taghavi, Jake </a:t>
            </a:r>
            <a:r>
              <a:rPr lang="en-US" sz="3700" dirty="0" err="1">
                <a:solidFill>
                  <a:srgbClr val="FFFFFF"/>
                </a:solidFill>
                <a:latin typeface="DM Sans Italics"/>
              </a:rPr>
              <a:t>Aaknes</a:t>
            </a:r>
            <a:r>
              <a:rPr lang="en-US" sz="3700" dirty="0">
                <a:solidFill>
                  <a:srgbClr val="FFFFFF"/>
                </a:solidFill>
                <a:latin typeface="DM Sans Italics"/>
              </a:rPr>
              <a:t>, Nick </a:t>
            </a:r>
            <a:r>
              <a:rPr lang="en-US" sz="3700" dirty="0" err="1">
                <a:solidFill>
                  <a:srgbClr val="FFFFFF"/>
                </a:solidFill>
                <a:latin typeface="DM Sans Italics"/>
              </a:rPr>
              <a:t>Seah</a:t>
            </a:r>
            <a:endParaRPr lang="en-US" sz="3700" dirty="0">
              <a:solidFill>
                <a:srgbClr val="FFFFFF"/>
              </a:solidFill>
              <a:latin typeface="DM Sans Italic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981200" y="6267450"/>
            <a:ext cx="2880360" cy="4114800"/>
          </a:xfrm>
          <a:custGeom>
            <a:avLst/>
            <a:gdLst/>
            <a:ahLst/>
            <a:cxnLst/>
            <a:rect l="l" t="t" r="r" b="b"/>
            <a:pathLst>
              <a:path w="2880360" h="4114800">
                <a:moveTo>
                  <a:pt x="0" y="0"/>
                </a:moveTo>
                <a:lnTo>
                  <a:pt x="2880360" y="0"/>
                </a:lnTo>
                <a:lnTo>
                  <a:pt x="28803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10800000">
            <a:off x="5623560" y="7673106"/>
            <a:ext cx="3422956" cy="2613894"/>
          </a:xfrm>
          <a:custGeom>
            <a:avLst/>
            <a:gdLst/>
            <a:ahLst/>
            <a:cxnLst/>
            <a:rect l="l" t="t" r="r" b="b"/>
            <a:pathLst>
              <a:path w="3422956" h="2613894">
                <a:moveTo>
                  <a:pt x="0" y="0"/>
                </a:moveTo>
                <a:lnTo>
                  <a:pt x="3422956" y="0"/>
                </a:lnTo>
                <a:lnTo>
                  <a:pt x="3422956" y="2613894"/>
                </a:lnTo>
                <a:lnTo>
                  <a:pt x="0" y="26138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CB575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274726" cy="2224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981200" y="-94024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981200" y="6267450"/>
            <a:ext cx="2880360" cy="4114800"/>
          </a:xfrm>
          <a:custGeom>
            <a:avLst/>
            <a:gdLst/>
            <a:ahLst/>
            <a:cxnLst/>
            <a:rect l="l" t="t" r="r" b="b"/>
            <a:pathLst>
              <a:path w="2880360" h="4114800">
                <a:moveTo>
                  <a:pt x="0" y="0"/>
                </a:moveTo>
                <a:lnTo>
                  <a:pt x="2880360" y="0"/>
                </a:lnTo>
                <a:lnTo>
                  <a:pt x="28803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245946" y="3130544"/>
            <a:ext cx="10620170" cy="1660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00"/>
              </a:lnSpc>
            </a:pPr>
            <a:r>
              <a:rPr lang="en-US" sz="12500">
                <a:solidFill>
                  <a:srgbClr val="FFFFFF"/>
                </a:solidFill>
                <a:latin typeface="DM Sans Bold"/>
              </a:rPr>
              <a:t>THANK YOU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4819644"/>
            <a:ext cx="5722116" cy="501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50"/>
              </a:lnSpc>
            </a:pPr>
            <a:r>
              <a:rPr lang="en-US" sz="3500">
                <a:solidFill>
                  <a:srgbClr val="FFFFFF"/>
                </a:solidFill>
                <a:latin typeface="DM Sans Bold"/>
              </a:rPr>
              <a:t>Have any questions?</a:t>
            </a:r>
          </a:p>
        </p:txBody>
      </p:sp>
      <p:sp>
        <p:nvSpPr>
          <p:cNvPr id="9" name="Freeform 9"/>
          <p:cNvSpPr/>
          <p:nvPr/>
        </p:nvSpPr>
        <p:spPr>
          <a:xfrm rot="-10800000">
            <a:off x="5623560" y="7673106"/>
            <a:ext cx="3422956" cy="2613894"/>
          </a:xfrm>
          <a:custGeom>
            <a:avLst/>
            <a:gdLst/>
            <a:ahLst/>
            <a:cxnLst/>
            <a:rect l="l" t="t" r="r" b="b"/>
            <a:pathLst>
              <a:path w="3422956" h="2613894">
                <a:moveTo>
                  <a:pt x="0" y="0"/>
                </a:moveTo>
                <a:lnTo>
                  <a:pt x="3422956" y="0"/>
                </a:lnTo>
                <a:lnTo>
                  <a:pt x="3422956" y="2613894"/>
                </a:lnTo>
                <a:lnTo>
                  <a:pt x="0" y="26138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179" y="747812"/>
            <a:ext cx="12876942" cy="909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6400">
                <a:solidFill>
                  <a:srgbClr val="CB5758"/>
                </a:solidFill>
                <a:latin typeface="DM Sans Bold"/>
              </a:rPr>
              <a:t>DEALING WITH THE DATA</a:t>
            </a:r>
          </a:p>
        </p:txBody>
      </p:sp>
      <p:sp>
        <p:nvSpPr>
          <p:cNvPr id="3" name="Freeform 3"/>
          <p:cNvSpPr/>
          <p:nvPr/>
        </p:nvSpPr>
        <p:spPr>
          <a:xfrm>
            <a:off x="13543121" y="-8115300"/>
            <a:ext cx="9489757" cy="10287000"/>
          </a:xfrm>
          <a:custGeom>
            <a:avLst/>
            <a:gdLst/>
            <a:ahLst/>
            <a:cxnLst/>
            <a:rect l="l" t="t" r="r" b="b"/>
            <a:pathLst>
              <a:path w="9489757" h="10287000">
                <a:moveTo>
                  <a:pt x="0" y="0"/>
                </a:moveTo>
                <a:lnTo>
                  <a:pt x="9489758" y="0"/>
                </a:lnTo>
                <a:lnTo>
                  <a:pt x="94897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4744879" y="9258300"/>
            <a:ext cx="9489757" cy="10287000"/>
          </a:xfrm>
          <a:custGeom>
            <a:avLst/>
            <a:gdLst/>
            <a:ahLst/>
            <a:cxnLst/>
            <a:rect l="l" t="t" r="r" b="b"/>
            <a:pathLst>
              <a:path w="9489757" h="10287000">
                <a:moveTo>
                  <a:pt x="0" y="0"/>
                </a:moveTo>
                <a:lnTo>
                  <a:pt x="9489758" y="0"/>
                </a:lnTo>
                <a:lnTo>
                  <a:pt x="94897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324022" y="2014743"/>
            <a:ext cx="1639957" cy="2161761"/>
          </a:xfrm>
          <a:custGeom>
            <a:avLst/>
            <a:gdLst/>
            <a:ahLst/>
            <a:cxnLst/>
            <a:rect l="l" t="t" r="r" b="b"/>
            <a:pathLst>
              <a:path w="1639957" h="2161761">
                <a:moveTo>
                  <a:pt x="0" y="0"/>
                </a:moveTo>
                <a:lnTo>
                  <a:pt x="1639956" y="0"/>
                </a:lnTo>
                <a:lnTo>
                  <a:pt x="1639956" y="2161761"/>
                </a:lnTo>
                <a:lnTo>
                  <a:pt x="0" y="21617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7090" t="-11983" r="-75693" b="-1091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207823" y="4176504"/>
            <a:ext cx="1872354" cy="2241551"/>
          </a:xfrm>
          <a:custGeom>
            <a:avLst/>
            <a:gdLst/>
            <a:ahLst/>
            <a:cxnLst/>
            <a:rect l="l" t="t" r="r" b="b"/>
            <a:pathLst>
              <a:path w="1872354" h="2241551">
                <a:moveTo>
                  <a:pt x="0" y="0"/>
                </a:moveTo>
                <a:lnTo>
                  <a:pt x="1872354" y="0"/>
                </a:lnTo>
                <a:lnTo>
                  <a:pt x="1872354" y="2241551"/>
                </a:lnTo>
                <a:lnTo>
                  <a:pt x="0" y="22415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2346" t="-9837" r="-63216" b="-1263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715250" y="6559962"/>
            <a:ext cx="2857500" cy="1739348"/>
          </a:xfrm>
          <a:custGeom>
            <a:avLst/>
            <a:gdLst/>
            <a:ahLst/>
            <a:cxnLst/>
            <a:rect l="l" t="t" r="r" b="b"/>
            <a:pathLst>
              <a:path w="2857500" h="1739348">
                <a:moveTo>
                  <a:pt x="0" y="0"/>
                </a:moveTo>
                <a:lnTo>
                  <a:pt x="2857500" y="0"/>
                </a:lnTo>
                <a:lnTo>
                  <a:pt x="2857500" y="1739348"/>
                </a:lnTo>
                <a:lnTo>
                  <a:pt x="0" y="17393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391" t="-12857" r="-21108" b="-408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481869" y="8395527"/>
            <a:ext cx="1324262" cy="1535041"/>
          </a:xfrm>
          <a:custGeom>
            <a:avLst/>
            <a:gdLst/>
            <a:ahLst/>
            <a:cxnLst/>
            <a:rect l="l" t="t" r="r" b="b"/>
            <a:pathLst>
              <a:path w="1324262" h="1535041">
                <a:moveTo>
                  <a:pt x="0" y="0"/>
                </a:moveTo>
                <a:lnTo>
                  <a:pt x="1324262" y="0"/>
                </a:lnTo>
                <a:lnTo>
                  <a:pt x="1324262" y="1535040"/>
                </a:lnTo>
                <a:lnTo>
                  <a:pt x="0" y="15350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135788" y="2741629"/>
            <a:ext cx="6296025" cy="5200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99"/>
              </a:lnSpc>
            </a:pPr>
            <a:r>
              <a:rPr lang="en-US" sz="3599" dirty="0">
                <a:solidFill>
                  <a:srgbClr val="CB5758"/>
                </a:solidFill>
                <a:latin typeface="DM Sans Bold"/>
              </a:rPr>
              <a:t> </a:t>
            </a:r>
          </a:p>
          <a:p>
            <a:pPr marL="777237" lvl="1" indent="-388618">
              <a:lnSpc>
                <a:spcPts val="3599"/>
              </a:lnSpc>
              <a:buFont typeface="Arial"/>
              <a:buChar char="•"/>
            </a:pPr>
            <a:r>
              <a:rPr lang="en-US" sz="3599" dirty="0">
                <a:solidFill>
                  <a:srgbClr val="CB5758"/>
                </a:solidFill>
                <a:latin typeface="DM Sans Bold"/>
              </a:rPr>
              <a:t>53 r/Place csv Files</a:t>
            </a:r>
          </a:p>
          <a:p>
            <a:pPr>
              <a:lnSpc>
                <a:spcPts val="3899"/>
              </a:lnSpc>
            </a:pPr>
            <a:endParaRPr lang="en-US" sz="3599" dirty="0">
              <a:solidFill>
                <a:srgbClr val="CB5758"/>
              </a:solidFill>
              <a:latin typeface="DM Sans Bold"/>
            </a:endParaRPr>
          </a:p>
          <a:p>
            <a:pPr marL="777237" lvl="1" indent="-388618">
              <a:lnSpc>
                <a:spcPts val="3599"/>
              </a:lnSpc>
              <a:buFont typeface="Arial"/>
              <a:buChar char="•"/>
            </a:pPr>
            <a:r>
              <a:rPr lang="en-US" sz="3599" dirty="0">
                <a:solidFill>
                  <a:srgbClr val="CB5758"/>
                </a:solidFill>
                <a:latin typeface="DM Sans Bold"/>
              </a:rPr>
              <a:t>Due to the size of the data, our initial attempts to download and store the data failed</a:t>
            </a:r>
          </a:p>
          <a:p>
            <a:pPr>
              <a:lnSpc>
                <a:spcPts val="3899"/>
              </a:lnSpc>
            </a:pPr>
            <a:endParaRPr lang="en-US" sz="3599" dirty="0">
              <a:solidFill>
                <a:srgbClr val="CB5758"/>
              </a:solidFill>
              <a:latin typeface="DM Sans Bold"/>
            </a:endParaRPr>
          </a:p>
          <a:p>
            <a:pPr marL="777237" lvl="1" indent="-388618">
              <a:lnSpc>
                <a:spcPts val="3599"/>
              </a:lnSpc>
              <a:buFont typeface="Arial"/>
              <a:buChar char="•"/>
            </a:pPr>
            <a:r>
              <a:rPr lang="en-US" sz="3599" dirty="0">
                <a:solidFill>
                  <a:srgbClr val="CB5758"/>
                </a:solidFill>
                <a:latin typeface="DM Sans Bold"/>
              </a:rPr>
              <a:t>Shifted Project to Utilize Cloud Resources</a:t>
            </a:r>
          </a:p>
          <a:p>
            <a:pPr>
              <a:lnSpc>
                <a:spcPts val="3899"/>
              </a:lnSpc>
            </a:pPr>
            <a:endParaRPr lang="en-US" sz="3599" dirty="0">
              <a:solidFill>
                <a:srgbClr val="CB5758"/>
              </a:solidFill>
              <a:latin typeface="DM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963275" y="2720445"/>
            <a:ext cx="6560181" cy="640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99"/>
              </a:lnSpc>
            </a:pPr>
            <a:r>
              <a:rPr lang="en-US" sz="3599" dirty="0">
                <a:solidFill>
                  <a:srgbClr val="CB5758"/>
                </a:solidFill>
                <a:latin typeface="DM Sans Bold"/>
              </a:rPr>
              <a:t> </a:t>
            </a:r>
          </a:p>
          <a:p>
            <a:pPr marL="777237" lvl="1" indent="-388618">
              <a:lnSpc>
                <a:spcPts val="3599"/>
              </a:lnSpc>
              <a:buFont typeface="Arial"/>
              <a:buChar char="•"/>
            </a:pPr>
            <a:r>
              <a:rPr lang="en-US" sz="3599" dirty="0">
                <a:solidFill>
                  <a:srgbClr val="CB5758"/>
                </a:solidFill>
                <a:latin typeface="DM Sans Bold"/>
              </a:rPr>
              <a:t>Storage with Amazon S3 Buckets</a:t>
            </a:r>
          </a:p>
          <a:p>
            <a:pPr>
              <a:lnSpc>
                <a:spcPts val="3899"/>
              </a:lnSpc>
            </a:pPr>
            <a:endParaRPr lang="en-US" sz="3599" dirty="0">
              <a:solidFill>
                <a:srgbClr val="CB5758"/>
              </a:solidFill>
              <a:latin typeface="DM Sans Bold"/>
            </a:endParaRPr>
          </a:p>
          <a:p>
            <a:pPr marL="777237" lvl="1" indent="-388618">
              <a:lnSpc>
                <a:spcPts val="3599"/>
              </a:lnSpc>
              <a:buFont typeface="Arial"/>
              <a:buChar char="•"/>
            </a:pPr>
            <a:r>
              <a:rPr lang="en-US" sz="3599" dirty="0">
                <a:solidFill>
                  <a:srgbClr val="CB5758"/>
                </a:solidFill>
                <a:latin typeface="DM Sans Bold"/>
              </a:rPr>
              <a:t>AWS Glue to handle joining csv’s to create one large file containing all observations</a:t>
            </a:r>
          </a:p>
          <a:p>
            <a:pPr>
              <a:lnSpc>
                <a:spcPts val="3599"/>
              </a:lnSpc>
            </a:pPr>
            <a:endParaRPr lang="en-US" sz="3599" dirty="0">
              <a:solidFill>
                <a:srgbClr val="CB5758"/>
              </a:solidFill>
              <a:latin typeface="DM Sans Bold"/>
            </a:endParaRPr>
          </a:p>
          <a:p>
            <a:pPr marL="777237" lvl="1" indent="-388618">
              <a:lnSpc>
                <a:spcPts val="3599"/>
              </a:lnSpc>
              <a:buFont typeface="Arial"/>
              <a:buChar char="•"/>
            </a:pPr>
            <a:r>
              <a:rPr lang="en-US" sz="3599" dirty="0">
                <a:solidFill>
                  <a:srgbClr val="CB5758"/>
                </a:solidFill>
                <a:latin typeface="DM Sans Bold"/>
              </a:rPr>
              <a:t>Amazon </a:t>
            </a:r>
            <a:r>
              <a:rPr lang="en-US" sz="3599" dirty="0" err="1">
                <a:solidFill>
                  <a:srgbClr val="CB5758"/>
                </a:solidFill>
                <a:latin typeface="DM Sans Bold"/>
              </a:rPr>
              <a:t>SageMaker</a:t>
            </a:r>
            <a:r>
              <a:rPr lang="en-US" sz="3599" dirty="0">
                <a:solidFill>
                  <a:srgbClr val="CB5758"/>
                </a:solidFill>
                <a:latin typeface="DM Sans Bold"/>
              </a:rPr>
              <a:t> for Analysis and </a:t>
            </a:r>
            <a:r>
              <a:rPr lang="en-US" sz="3599" dirty="0" err="1">
                <a:solidFill>
                  <a:srgbClr val="CB5758"/>
                </a:solidFill>
                <a:latin typeface="DM Sans Bold"/>
              </a:rPr>
              <a:t>Jupyter</a:t>
            </a:r>
            <a:r>
              <a:rPr lang="en-US" sz="3599" dirty="0">
                <a:solidFill>
                  <a:srgbClr val="CB5758"/>
                </a:solidFill>
                <a:latin typeface="DM Sans Bold"/>
              </a:rPr>
              <a:t> Notebook Cloud interface</a:t>
            </a:r>
          </a:p>
          <a:p>
            <a:pPr>
              <a:lnSpc>
                <a:spcPts val="3899"/>
              </a:lnSpc>
            </a:pPr>
            <a:endParaRPr lang="en-US" sz="3599" dirty="0">
              <a:solidFill>
                <a:srgbClr val="CB5758"/>
              </a:solidFill>
              <a:latin typeface="DM Sans Bold"/>
            </a:endParaRPr>
          </a:p>
          <a:p>
            <a:pPr>
              <a:lnSpc>
                <a:spcPts val="3899"/>
              </a:lnSpc>
            </a:pPr>
            <a:endParaRPr lang="en-US" sz="3599" dirty="0">
              <a:solidFill>
                <a:srgbClr val="CB5758"/>
              </a:solidFill>
              <a:latin typeface="DM Sans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98E8899B-FE9F-417F-9ADD-4BDED59656A1">
            <a:extLst>
              <a:ext uri="{FF2B5EF4-FFF2-40B4-BE49-F238E27FC236}">
                <a16:creationId xmlns:a16="http://schemas.microsoft.com/office/drawing/2014/main" id="{03596C99-1E3D-84D8-B1B7-25253FAAF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2604921"/>
            <a:ext cx="9463766" cy="5165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reeform 4"/>
          <p:cNvSpPr/>
          <p:nvPr/>
        </p:nvSpPr>
        <p:spPr>
          <a:xfrm>
            <a:off x="8200398" y="2686047"/>
            <a:ext cx="8655731" cy="5070209"/>
          </a:xfrm>
          <a:custGeom>
            <a:avLst/>
            <a:gdLst/>
            <a:ahLst/>
            <a:cxnLst/>
            <a:rect l="l" t="t" r="r" b="b"/>
            <a:pathLst>
              <a:path w="8655731" h="5070209">
                <a:moveTo>
                  <a:pt x="0" y="0"/>
                </a:moveTo>
                <a:lnTo>
                  <a:pt x="8655731" y="0"/>
                </a:lnTo>
                <a:lnTo>
                  <a:pt x="8655731" y="5070210"/>
                </a:lnTo>
                <a:lnTo>
                  <a:pt x="0" y="50702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4F0E17-BF4B-4B67-21FA-87C9D7C94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398" y="2671392"/>
            <a:ext cx="9149970" cy="5084864"/>
          </a:xfrm>
          <a:prstGeom prst="rect">
            <a:avLst/>
          </a:prstGeom>
        </p:spPr>
      </p:pic>
      <p:pic>
        <p:nvPicPr>
          <p:cNvPr id="1029" name="BA25FEAE-FF57-4977-B331-FDDF36B82111">
            <a:extLst>
              <a:ext uri="{FF2B5EF4-FFF2-40B4-BE49-F238E27FC236}">
                <a16:creationId xmlns:a16="http://schemas.microsoft.com/office/drawing/2014/main" id="{EE6BC17A-45F3-F1DB-63A5-45A1604C2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398" y="2700703"/>
            <a:ext cx="9144577" cy="5070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D4497707-43D4-45C2-972A-BDE2874227E0">
            <a:extLst>
              <a:ext uri="{FF2B5EF4-FFF2-40B4-BE49-F238E27FC236}">
                <a16:creationId xmlns:a16="http://schemas.microsoft.com/office/drawing/2014/main" id="{441A61DF-0DEB-124C-922E-64C89B6B4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398" y="2604923"/>
            <a:ext cx="9333849" cy="5099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E59B9A56-3FBE-41B2-93CA-A85688A178B0">
            <a:extLst>
              <a:ext uri="{FF2B5EF4-FFF2-40B4-BE49-F238E27FC236}">
                <a16:creationId xmlns:a16="http://schemas.microsoft.com/office/drawing/2014/main" id="{051B8FE6-394C-5A4C-B703-D66D6388E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005" y="2604922"/>
            <a:ext cx="9387231" cy="5070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2"/>
          <p:cNvSpPr/>
          <p:nvPr/>
        </p:nvSpPr>
        <p:spPr>
          <a:xfrm>
            <a:off x="13543121" y="-8115300"/>
            <a:ext cx="9489757" cy="10287000"/>
          </a:xfrm>
          <a:custGeom>
            <a:avLst/>
            <a:gdLst/>
            <a:ahLst/>
            <a:cxnLst/>
            <a:rect l="l" t="t" r="r" b="b"/>
            <a:pathLst>
              <a:path w="9489757" h="10287000">
                <a:moveTo>
                  <a:pt x="0" y="0"/>
                </a:moveTo>
                <a:lnTo>
                  <a:pt x="9489758" y="0"/>
                </a:lnTo>
                <a:lnTo>
                  <a:pt x="94897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4744879" y="9258300"/>
            <a:ext cx="9489757" cy="10287000"/>
          </a:xfrm>
          <a:custGeom>
            <a:avLst/>
            <a:gdLst/>
            <a:ahLst/>
            <a:cxnLst/>
            <a:rect l="l" t="t" r="r" b="b"/>
            <a:pathLst>
              <a:path w="9489757" h="10287000">
                <a:moveTo>
                  <a:pt x="0" y="0"/>
                </a:moveTo>
                <a:lnTo>
                  <a:pt x="9489758" y="0"/>
                </a:lnTo>
                <a:lnTo>
                  <a:pt x="94897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66179" y="747812"/>
            <a:ext cx="12876942" cy="909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6400" dirty="0">
                <a:solidFill>
                  <a:srgbClr val="CB5758"/>
                </a:solidFill>
                <a:latin typeface="DM Sans Bold"/>
              </a:rPr>
              <a:t>CLOUD DATA PROCESSING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752722"/>
            <a:ext cx="5694350" cy="2078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55"/>
              </a:lnSpc>
            </a:pPr>
            <a:r>
              <a:rPr lang="en-US" sz="3255" dirty="0">
                <a:solidFill>
                  <a:srgbClr val="CB5758"/>
                </a:solidFill>
                <a:latin typeface="DM Sans Bold"/>
              </a:rPr>
              <a:t> </a:t>
            </a:r>
          </a:p>
          <a:p>
            <a:pPr marL="702961" lvl="1" indent="-351480">
              <a:lnSpc>
                <a:spcPts val="3255"/>
              </a:lnSpc>
              <a:buFont typeface="Arial"/>
              <a:buChar char="•"/>
            </a:pPr>
            <a:r>
              <a:rPr lang="en-US" sz="3255" dirty="0">
                <a:solidFill>
                  <a:srgbClr val="CB5758"/>
                </a:solidFill>
                <a:latin typeface="DM Sans Bold"/>
              </a:rPr>
              <a:t>Step 1: S3 Bucket for storage and cloud access</a:t>
            </a:r>
          </a:p>
          <a:p>
            <a:pPr>
              <a:lnSpc>
                <a:spcPts val="3527"/>
              </a:lnSpc>
            </a:pPr>
            <a:endParaRPr lang="en-US" sz="3255" dirty="0">
              <a:solidFill>
                <a:srgbClr val="CB5758"/>
              </a:solidFill>
              <a:latin typeface="DM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4452172"/>
            <a:ext cx="5694350" cy="2078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55"/>
              </a:lnSpc>
            </a:pPr>
            <a:r>
              <a:rPr lang="en-US" sz="3255" dirty="0">
                <a:solidFill>
                  <a:srgbClr val="CB5758"/>
                </a:solidFill>
                <a:latin typeface="DM Sans Bold"/>
              </a:rPr>
              <a:t> </a:t>
            </a:r>
          </a:p>
          <a:p>
            <a:pPr marL="702961" lvl="1" indent="-351480">
              <a:lnSpc>
                <a:spcPts val="3255"/>
              </a:lnSpc>
              <a:buFont typeface="Arial"/>
              <a:buChar char="•"/>
            </a:pPr>
            <a:r>
              <a:rPr lang="en-US" sz="3255" dirty="0">
                <a:solidFill>
                  <a:srgbClr val="CB5758"/>
                </a:solidFill>
                <a:latin typeface="DM Sans Bold"/>
              </a:rPr>
              <a:t>Step 2: AWS Glue for concatenating the 53 CSV files</a:t>
            </a:r>
          </a:p>
          <a:p>
            <a:pPr>
              <a:lnSpc>
                <a:spcPts val="3527"/>
              </a:lnSpc>
            </a:pPr>
            <a:endParaRPr lang="en-US" sz="3255" dirty="0">
              <a:solidFill>
                <a:srgbClr val="CB5758"/>
              </a:solidFill>
              <a:latin typeface="DM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6100429"/>
            <a:ext cx="5694350" cy="2483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55"/>
              </a:lnSpc>
            </a:pPr>
            <a:r>
              <a:rPr lang="en-US" sz="3255" dirty="0">
                <a:solidFill>
                  <a:srgbClr val="CB5758"/>
                </a:solidFill>
                <a:latin typeface="DM Sans Bold"/>
              </a:rPr>
              <a:t> </a:t>
            </a:r>
          </a:p>
          <a:p>
            <a:pPr marL="702961" lvl="1" indent="-351480">
              <a:lnSpc>
                <a:spcPts val="3255"/>
              </a:lnSpc>
              <a:buFont typeface="Arial"/>
              <a:buChar char="•"/>
            </a:pPr>
            <a:r>
              <a:rPr lang="en-US" sz="3255" dirty="0">
                <a:solidFill>
                  <a:srgbClr val="CB5758"/>
                </a:solidFill>
                <a:latin typeface="DM Sans Bold"/>
              </a:rPr>
              <a:t>Step 3: Amazon </a:t>
            </a:r>
            <a:r>
              <a:rPr lang="en-US" sz="3255" dirty="0" err="1">
                <a:solidFill>
                  <a:srgbClr val="CB5758"/>
                </a:solidFill>
                <a:latin typeface="DM Sans Bold"/>
              </a:rPr>
              <a:t>SageMaker</a:t>
            </a:r>
            <a:r>
              <a:rPr lang="en-US" sz="3255" dirty="0">
                <a:solidFill>
                  <a:srgbClr val="CB5758"/>
                </a:solidFill>
                <a:latin typeface="DM Sans Bold"/>
              </a:rPr>
              <a:t> for analysis and </a:t>
            </a:r>
            <a:r>
              <a:rPr lang="en-US" sz="3255" dirty="0" err="1">
                <a:solidFill>
                  <a:srgbClr val="CB5758"/>
                </a:solidFill>
                <a:latin typeface="DM Sans Bold"/>
              </a:rPr>
              <a:t>Jupyter</a:t>
            </a:r>
            <a:r>
              <a:rPr lang="en-US" sz="3255" dirty="0">
                <a:solidFill>
                  <a:srgbClr val="CB5758"/>
                </a:solidFill>
                <a:latin typeface="DM Sans Bold"/>
              </a:rPr>
              <a:t> Notebook scripting</a:t>
            </a:r>
          </a:p>
          <a:p>
            <a:pPr>
              <a:lnSpc>
                <a:spcPts val="3527"/>
              </a:lnSpc>
            </a:pPr>
            <a:endParaRPr lang="en-US" sz="3255" dirty="0">
              <a:solidFill>
                <a:srgbClr val="CB5758"/>
              </a:solidFill>
              <a:latin typeface="DM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3600" y="1802278"/>
            <a:ext cx="8909925" cy="6682444"/>
          </a:xfrm>
          <a:custGeom>
            <a:avLst/>
            <a:gdLst/>
            <a:ahLst/>
            <a:cxnLst/>
            <a:rect l="l" t="t" r="r" b="b"/>
            <a:pathLst>
              <a:path w="8909925" h="6682444">
                <a:moveTo>
                  <a:pt x="0" y="0"/>
                </a:moveTo>
                <a:lnTo>
                  <a:pt x="8909925" y="0"/>
                </a:lnTo>
                <a:lnTo>
                  <a:pt x="8909925" y="6682444"/>
                </a:lnTo>
                <a:lnTo>
                  <a:pt x="0" y="6682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4744879" y="9258300"/>
            <a:ext cx="9489757" cy="10287000"/>
          </a:xfrm>
          <a:custGeom>
            <a:avLst/>
            <a:gdLst/>
            <a:ahLst/>
            <a:cxnLst/>
            <a:rect l="l" t="t" r="r" b="b"/>
            <a:pathLst>
              <a:path w="9489757" h="10287000">
                <a:moveTo>
                  <a:pt x="0" y="0"/>
                </a:moveTo>
                <a:lnTo>
                  <a:pt x="9489758" y="0"/>
                </a:lnTo>
                <a:lnTo>
                  <a:pt x="94897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412357" y="2440260"/>
            <a:ext cx="8614997" cy="3331767"/>
          </a:xfrm>
          <a:custGeom>
            <a:avLst/>
            <a:gdLst/>
            <a:ahLst/>
            <a:cxnLst/>
            <a:rect l="l" t="t" r="r" b="b"/>
            <a:pathLst>
              <a:path w="8614997" h="3331767">
                <a:moveTo>
                  <a:pt x="0" y="0"/>
                </a:moveTo>
                <a:lnTo>
                  <a:pt x="8614997" y="0"/>
                </a:lnTo>
                <a:lnTo>
                  <a:pt x="8614997" y="3331767"/>
                </a:lnTo>
                <a:lnTo>
                  <a:pt x="0" y="33317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9963494" y="6305120"/>
            <a:ext cx="7159254" cy="1396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3600"/>
              </a:lnSpc>
              <a:buFont typeface="Arial"/>
              <a:buChar char="•"/>
            </a:pPr>
            <a:r>
              <a:rPr lang="en-US" sz="3600">
                <a:solidFill>
                  <a:srgbClr val="CB5758"/>
                </a:solidFill>
                <a:latin typeface="DM Sans Bold"/>
              </a:rPr>
              <a:t>When r/place launched in 2023, only 8 colors were available </a:t>
            </a:r>
          </a:p>
        </p:txBody>
      </p:sp>
      <p:sp>
        <p:nvSpPr>
          <p:cNvPr id="6" name="Freeform 6"/>
          <p:cNvSpPr/>
          <p:nvPr/>
        </p:nvSpPr>
        <p:spPr>
          <a:xfrm>
            <a:off x="13543121" y="-8115300"/>
            <a:ext cx="9489757" cy="10287000"/>
          </a:xfrm>
          <a:custGeom>
            <a:avLst/>
            <a:gdLst/>
            <a:ahLst/>
            <a:cxnLst/>
            <a:rect l="l" t="t" r="r" b="b"/>
            <a:pathLst>
              <a:path w="9489757" h="10287000">
                <a:moveTo>
                  <a:pt x="0" y="0"/>
                </a:moveTo>
                <a:lnTo>
                  <a:pt x="9489758" y="0"/>
                </a:lnTo>
                <a:lnTo>
                  <a:pt x="94897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2195" y="1930432"/>
            <a:ext cx="8568182" cy="6426137"/>
          </a:xfrm>
          <a:custGeom>
            <a:avLst/>
            <a:gdLst/>
            <a:ahLst/>
            <a:cxnLst/>
            <a:rect l="l" t="t" r="r" b="b"/>
            <a:pathLst>
              <a:path w="8568182" h="6426137">
                <a:moveTo>
                  <a:pt x="0" y="0"/>
                </a:moveTo>
                <a:lnTo>
                  <a:pt x="8568182" y="0"/>
                </a:lnTo>
                <a:lnTo>
                  <a:pt x="8568182" y="6426136"/>
                </a:lnTo>
                <a:lnTo>
                  <a:pt x="0" y="64261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393099" y="708992"/>
            <a:ext cx="8115300" cy="5380933"/>
          </a:xfrm>
          <a:custGeom>
            <a:avLst/>
            <a:gdLst/>
            <a:ahLst/>
            <a:cxnLst/>
            <a:rect l="l" t="t" r="r" b="b"/>
            <a:pathLst>
              <a:path w="8115300" h="5380933">
                <a:moveTo>
                  <a:pt x="0" y="0"/>
                </a:moveTo>
                <a:lnTo>
                  <a:pt x="8115300" y="0"/>
                </a:lnTo>
                <a:lnTo>
                  <a:pt x="8115300" y="5380934"/>
                </a:lnTo>
                <a:lnTo>
                  <a:pt x="0" y="53809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4744879" y="9258300"/>
            <a:ext cx="9489757" cy="10287000"/>
          </a:xfrm>
          <a:custGeom>
            <a:avLst/>
            <a:gdLst/>
            <a:ahLst/>
            <a:cxnLst/>
            <a:rect l="l" t="t" r="r" b="b"/>
            <a:pathLst>
              <a:path w="9489757" h="10287000">
                <a:moveTo>
                  <a:pt x="0" y="0"/>
                </a:moveTo>
                <a:lnTo>
                  <a:pt x="9489758" y="0"/>
                </a:lnTo>
                <a:lnTo>
                  <a:pt x="94897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 flipV="1">
            <a:off x="3240827" y="3399459"/>
            <a:ext cx="8879436" cy="311723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9393099" y="6711520"/>
            <a:ext cx="8115300" cy="1396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3600"/>
              </a:lnSpc>
              <a:buFont typeface="Arial"/>
              <a:buChar char="•"/>
            </a:pPr>
            <a:r>
              <a:rPr lang="en-US" sz="3600">
                <a:solidFill>
                  <a:srgbClr val="CB5758"/>
                </a:solidFill>
                <a:latin typeface="DM Sans Bold"/>
              </a:rPr>
              <a:t>r/Save3rdPartyApps is a subreddit protesting the pricing changes to Reddit's API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8622" y="2033808"/>
            <a:ext cx="8292513" cy="6219385"/>
          </a:xfrm>
          <a:custGeom>
            <a:avLst/>
            <a:gdLst/>
            <a:ahLst/>
            <a:cxnLst/>
            <a:rect l="l" t="t" r="r" b="b"/>
            <a:pathLst>
              <a:path w="8292513" h="6219385">
                <a:moveTo>
                  <a:pt x="0" y="0"/>
                </a:moveTo>
                <a:lnTo>
                  <a:pt x="8292513" y="0"/>
                </a:lnTo>
                <a:lnTo>
                  <a:pt x="8292513" y="6219384"/>
                </a:lnTo>
                <a:lnTo>
                  <a:pt x="0" y="62193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543121" y="-8115300"/>
            <a:ext cx="9489757" cy="10287000"/>
          </a:xfrm>
          <a:custGeom>
            <a:avLst/>
            <a:gdLst/>
            <a:ahLst/>
            <a:cxnLst/>
            <a:rect l="l" t="t" r="r" b="b"/>
            <a:pathLst>
              <a:path w="9489757" h="10287000">
                <a:moveTo>
                  <a:pt x="0" y="0"/>
                </a:moveTo>
                <a:lnTo>
                  <a:pt x="9489758" y="0"/>
                </a:lnTo>
                <a:lnTo>
                  <a:pt x="94897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4744879" y="9258300"/>
            <a:ext cx="9489757" cy="10287000"/>
          </a:xfrm>
          <a:custGeom>
            <a:avLst/>
            <a:gdLst/>
            <a:ahLst/>
            <a:cxnLst/>
            <a:rect l="l" t="t" r="r" b="b"/>
            <a:pathLst>
              <a:path w="9489757" h="10287000">
                <a:moveTo>
                  <a:pt x="0" y="0"/>
                </a:moveTo>
                <a:lnTo>
                  <a:pt x="9489758" y="0"/>
                </a:lnTo>
                <a:lnTo>
                  <a:pt x="94897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30782" y="1028700"/>
            <a:ext cx="10093615" cy="7570211"/>
          </a:xfrm>
          <a:custGeom>
            <a:avLst/>
            <a:gdLst/>
            <a:ahLst/>
            <a:cxnLst/>
            <a:rect l="l" t="t" r="r" b="b"/>
            <a:pathLst>
              <a:path w="10093615" h="7570211">
                <a:moveTo>
                  <a:pt x="0" y="0"/>
                </a:moveTo>
                <a:lnTo>
                  <a:pt x="10093615" y="0"/>
                </a:lnTo>
                <a:lnTo>
                  <a:pt x="10093615" y="7570211"/>
                </a:lnTo>
                <a:lnTo>
                  <a:pt x="0" y="75702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1074515" y="3463161"/>
            <a:ext cx="6413125" cy="4139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3600"/>
              </a:lnSpc>
              <a:buFont typeface="Arial"/>
              <a:buChar char="•"/>
            </a:pPr>
            <a:r>
              <a:rPr lang="en-US" sz="3600">
                <a:solidFill>
                  <a:srgbClr val="CB5758"/>
                </a:solidFill>
                <a:latin typeface="DM Sans Bold"/>
              </a:rPr>
              <a:t>Total of 8,589,732 users interacted with r/place 2023</a:t>
            </a:r>
          </a:p>
          <a:p>
            <a:pPr>
              <a:lnSpc>
                <a:spcPts val="3600"/>
              </a:lnSpc>
            </a:pPr>
            <a:endParaRPr lang="en-US" sz="3600">
              <a:solidFill>
                <a:srgbClr val="CB5758"/>
              </a:solidFill>
              <a:latin typeface="DM Sans Bold"/>
            </a:endParaRPr>
          </a:p>
          <a:p>
            <a:pPr marL="777240" lvl="1" indent="-388620">
              <a:lnSpc>
                <a:spcPts val="3600"/>
              </a:lnSpc>
              <a:buFont typeface="Arial"/>
              <a:buChar char="•"/>
            </a:pPr>
            <a:r>
              <a:rPr lang="en-US" sz="3600">
                <a:solidFill>
                  <a:srgbClr val="CB5758"/>
                </a:solidFill>
                <a:latin typeface="DM Sans Bold"/>
              </a:rPr>
              <a:t>2,288,363 users only changed one pixel</a:t>
            </a:r>
          </a:p>
          <a:p>
            <a:pPr>
              <a:lnSpc>
                <a:spcPts val="3600"/>
              </a:lnSpc>
            </a:pPr>
            <a:endParaRPr lang="en-US" sz="3600">
              <a:solidFill>
                <a:srgbClr val="CB5758"/>
              </a:solidFill>
              <a:latin typeface="DM Sans Bold"/>
            </a:endParaRPr>
          </a:p>
          <a:p>
            <a:pPr marL="777240" lvl="1" indent="-388620">
              <a:lnSpc>
                <a:spcPts val="3600"/>
              </a:lnSpc>
              <a:buFont typeface="Arial"/>
              <a:buChar char="•"/>
            </a:pPr>
            <a:r>
              <a:rPr lang="en-US" sz="3600">
                <a:solidFill>
                  <a:srgbClr val="CB5758"/>
                </a:solidFill>
                <a:latin typeface="DM Sans Bold"/>
              </a:rPr>
              <a:t>Who interacted with r/place the most?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744879" y="9258300"/>
            <a:ext cx="9489757" cy="10287000"/>
          </a:xfrm>
          <a:custGeom>
            <a:avLst/>
            <a:gdLst/>
            <a:ahLst/>
            <a:cxnLst/>
            <a:rect l="l" t="t" r="r" b="b"/>
            <a:pathLst>
              <a:path w="9489757" h="10287000">
                <a:moveTo>
                  <a:pt x="0" y="0"/>
                </a:moveTo>
                <a:lnTo>
                  <a:pt x="9489758" y="0"/>
                </a:lnTo>
                <a:lnTo>
                  <a:pt x="94897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543121" y="-8115300"/>
            <a:ext cx="9489757" cy="10287000"/>
          </a:xfrm>
          <a:custGeom>
            <a:avLst/>
            <a:gdLst/>
            <a:ahLst/>
            <a:cxnLst/>
            <a:rect l="l" t="t" r="r" b="b"/>
            <a:pathLst>
              <a:path w="9489757" h="10287000">
                <a:moveTo>
                  <a:pt x="0" y="0"/>
                </a:moveTo>
                <a:lnTo>
                  <a:pt x="9489758" y="0"/>
                </a:lnTo>
                <a:lnTo>
                  <a:pt x="94897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076960"/>
            <a:ext cx="6456536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CB5758"/>
                </a:solidFill>
                <a:latin typeface="Canva Sans 2 Bold"/>
              </a:rPr>
              <a:t>Addressing Bots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757182"/>
            <a:ext cx="16230600" cy="3225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3600"/>
              </a:lnSpc>
              <a:buFont typeface="Arial"/>
              <a:buChar char="•"/>
            </a:pPr>
            <a:r>
              <a:rPr lang="en-US" sz="3600">
                <a:solidFill>
                  <a:srgbClr val="CB5758"/>
                </a:solidFill>
                <a:latin typeface="DM Sans Bold"/>
              </a:rPr>
              <a:t>Research Findings:</a:t>
            </a:r>
          </a:p>
          <a:p>
            <a:pPr marL="1554480" lvl="2" indent="-518160">
              <a:lnSpc>
                <a:spcPts val="3600"/>
              </a:lnSpc>
              <a:buFont typeface="Arial"/>
              <a:buChar char="⚬"/>
            </a:pPr>
            <a:r>
              <a:rPr lang="en-US" sz="3600">
                <a:solidFill>
                  <a:srgbClr val="CB5758"/>
                </a:solidFill>
                <a:latin typeface="DM Sans Bold"/>
              </a:rPr>
              <a:t>Cool Down Period - An average of a 5 minute cool down before placing a pixel</a:t>
            </a:r>
          </a:p>
          <a:p>
            <a:pPr marL="1554480" lvl="2" indent="-518160">
              <a:lnSpc>
                <a:spcPts val="3600"/>
              </a:lnSpc>
              <a:buFont typeface="Arial"/>
              <a:buChar char="⚬"/>
            </a:pPr>
            <a:r>
              <a:rPr lang="en-US" sz="3600">
                <a:solidFill>
                  <a:srgbClr val="CB5758"/>
                </a:solidFill>
                <a:latin typeface="DM Sans Bold"/>
              </a:rPr>
              <a:t>Given r/place was available for 120 hours (5 days), this would equate to 1440 total pixel changes</a:t>
            </a:r>
          </a:p>
          <a:p>
            <a:pPr marL="1554480" lvl="2" indent="-518160">
              <a:lnSpc>
                <a:spcPts val="3600"/>
              </a:lnSpc>
              <a:buFont typeface="Arial"/>
              <a:buChar char="⚬"/>
            </a:pPr>
            <a:r>
              <a:rPr lang="en-US" sz="3600">
                <a:solidFill>
                  <a:srgbClr val="CB5758"/>
                </a:solidFill>
                <a:latin typeface="DM Sans Bold"/>
              </a:rPr>
              <a:t>Top three users occupied pixels mainly on flags like Switzerland and France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420046"/>
            <a:ext cx="16230600" cy="939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3600"/>
              </a:lnSpc>
              <a:buFont typeface="Arial"/>
              <a:buChar char="•"/>
            </a:pPr>
            <a:r>
              <a:rPr lang="en-US" sz="3600">
                <a:solidFill>
                  <a:srgbClr val="CB5758"/>
                </a:solidFill>
                <a:latin typeface="DM Sans Bold"/>
              </a:rPr>
              <a:t>Initial Thoughts:</a:t>
            </a:r>
          </a:p>
          <a:p>
            <a:pPr marL="1554480" lvl="2" indent="-518160">
              <a:lnSpc>
                <a:spcPts val="3600"/>
              </a:lnSpc>
              <a:buFont typeface="Arial"/>
              <a:buChar char="⚬"/>
            </a:pPr>
            <a:r>
              <a:rPr lang="en-US" sz="3600">
                <a:solidFill>
                  <a:srgbClr val="CB5758"/>
                </a:solidFill>
                <a:latin typeface="DM Sans Bold"/>
              </a:rPr>
              <a:t>Easily reproducible images such as country flags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380318"/>
            <a:ext cx="16230600" cy="1396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3600"/>
              </a:lnSpc>
              <a:buFont typeface="Arial"/>
              <a:buChar char="•"/>
            </a:pPr>
            <a:r>
              <a:rPr lang="en-US" sz="3600">
                <a:solidFill>
                  <a:srgbClr val="CB5758"/>
                </a:solidFill>
                <a:latin typeface="DM Sans Bold"/>
              </a:rPr>
              <a:t>Next Steps:</a:t>
            </a:r>
          </a:p>
          <a:p>
            <a:pPr marL="1554480" lvl="2" indent="-518160">
              <a:lnSpc>
                <a:spcPts val="3600"/>
              </a:lnSpc>
              <a:buFont typeface="Arial"/>
              <a:buChar char="⚬"/>
            </a:pPr>
            <a:r>
              <a:rPr lang="en-US" sz="3600">
                <a:solidFill>
                  <a:srgbClr val="CB5758"/>
                </a:solidFill>
                <a:latin typeface="DM Sans Bold"/>
              </a:rPr>
              <a:t>Assume the top 5 users are bots, what areas of the image are they targeting?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744879" y="9258300"/>
            <a:ext cx="9489757" cy="10287000"/>
          </a:xfrm>
          <a:custGeom>
            <a:avLst/>
            <a:gdLst/>
            <a:ahLst/>
            <a:cxnLst/>
            <a:rect l="l" t="t" r="r" b="b"/>
            <a:pathLst>
              <a:path w="9489757" h="10287000">
                <a:moveTo>
                  <a:pt x="0" y="0"/>
                </a:moveTo>
                <a:lnTo>
                  <a:pt x="9489758" y="0"/>
                </a:lnTo>
                <a:lnTo>
                  <a:pt x="94897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543121" y="-8115300"/>
            <a:ext cx="9489757" cy="10287000"/>
          </a:xfrm>
          <a:custGeom>
            <a:avLst/>
            <a:gdLst/>
            <a:ahLst/>
            <a:cxnLst/>
            <a:rect l="l" t="t" r="r" b="b"/>
            <a:pathLst>
              <a:path w="9489757" h="10287000">
                <a:moveTo>
                  <a:pt x="0" y="0"/>
                </a:moveTo>
                <a:lnTo>
                  <a:pt x="9489758" y="0"/>
                </a:lnTo>
                <a:lnTo>
                  <a:pt x="94897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08400" y="1229757"/>
            <a:ext cx="10436648" cy="7827486"/>
          </a:xfrm>
          <a:custGeom>
            <a:avLst/>
            <a:gdLst/>
            <a:ahLst/>
            <a:cxnLst/>
            <a:rect l="l" t="t" r="r" b="b"/>
            <a:pathLst>
              <a:path w="10436648" h="7827486">
                <a:moveTo>
                  <a:pt x="0" y="0"/>
                </a:moveTo>
                <a:lnTo>
                  <a:pt x="10436649" y="0"/>
                </a:lnTo>
                <a:lnTo>
                  <a:pt x="10436649" y="7827486"/>
                </a:lnTo>
                <a:lnTo>
                  <a:pt x="0" y="78274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1178306" y="3107055"/>
            <a:ext cx="6413125" cy="505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3600"/>
              </a:lnSpc>
              <a:buFont typeface="Arial"/>
              <a:buChar char="•"/>
            </a:pPr>
            <a:r>
              <a:rPr lang="en-US" sz="3600">
                <a:solidFill>
                  <a:srgbClr val="CB5758"/>
                </a:solidFill>
                <a:latin typeface="DM Sans Bold"/>
              </a:rPr>
              <a:t>The 1st top user changed 7,504 pixels</a:t>
            </a:r>
          </a:p>
          <a:p>
            <a:pPr>
              <a:lnSpc>
                <a:spcPts val="3600"/>
              </a:lnSpc>
            </a:pPr>
            <a:endParaRPr lang="en-US" sz="3600">
              <a:solidFill>
                <a:srgbClr val="CB5758"/>
              </a:solidFill>
              <a:latin typeface="DM Sans Bold"/>
            </a:endParaRPr>
          </a:p>
          <a:p>
            <a:pPr marL="777240" lvl="1" indent="-388620">
              <a:lnSpc>
                <a:spcPts val="3600"/>
              </a:lnSpc>
              <a:buFont typeface="Arial"/>
              <a:buChar char="•"/>
            </a:pPr>
            <a:r>
              <a:rPr lang="en-US" sz="3600">
                <a:solidFill>
                  <a:srgbClr val="CB5758"/>
                </a:solidFill>
                <a:latin typeface="DM Sans Bold"/>
              </a:rPr>
              <a:t>The 5th top user changed 4,390 pixels</a:t>
            </a:r>
          </a:p>
          <a:p>
            <a:pPr>
              <a:lnSpc>
                <a:spcPts val="3600"/>
              </a:lnSpc>
            </a:pPr>
            <a:endParaRPr lang="en-US" sz="3600">
              <a:solidFill>
                <a:srgbClr val="CB5758"/>
              </a:solidFill>
              <a:latin typeface="DM Sans Bold"/>
            </a:endParaRPr>
          </a:p>
          <a:p>
            <a:pPr marL="777240" lvl="1" indent="-388620">
              <a:lnSpc>
                <a:spcPts val="3600"/>
              </a:lnSpc>
              <a:buFont typeface="Arial"/>
              <a:buChar char="•"/>
            </a:pPr>
            <a:r>
              <a:rPr lang="en-US" sz="3600">
                <a:solidFill>
                  <a:srgbClr val="CB5758"/>
                </a:solidFill>
                <a:latin typeface="DM Sans Bold"/>
              </a:rPr>
              <a:t>Bots vs Admin?</a:t>
            </a:r>
          </a:p>
          <a:p>
            <a:pPr>
              <a:lnSpc>
                <a:spcPts val="3600"/>
              </a:lnSpc>
            </a:pPr>
            <a:endParaRPr lang="en-US" sz="3600">
              <a:solidFill>
                <a:srgbClr val="CB5758"/>
              </a:solidFill>
              <a:latin typeface="DM Sans Bold"/>
            </a:endParaRPr>
          </a:p>
          <a:p>
            <a:pPr marL="777240" lvl="1" indent="-388620">
              <a:lnSpc>
                <a:spcPts val="3600"/>
              </a:lnSpc>
              <a:buFont typeface="Arial"/>
              <a:buChar char="•"/>
            </a:pPr>
            <a:r>
              <a:rPr lang="en-US" sz="3600">
                <a:solidFill>
                  <a:srgbClr val="CB5758"/>
                </a:solidFill>
                <a:latin typeface="DM Sans Bold"/>
              </a:rPr>
              <a:t>Where were most of their pixels located?</a:t>
            </a:r>
          </a:p>
          <a:p>
            <a:pPr>
              <a:lnSpc>
                <a:spcPts val="3600"/>
              </a:lnSpc>
            </a:pPr>
            <a:endParaRPr lang="en-US" sz="3600">
              <a:solidFill>
                <a:srgbClr val="CB5758"/>
              </a:solidFill>
              <a:latin typeface="DM Sans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744879" y="9258300"/>
            <a:ext cx="9489757" cy="10287000"/>
          </a:xfrm>
          <a:custGeom>
            <a:avLst/>
            <a:gdLst/>
            <a:ahLst/>
            <a:cxnLst/>
            <a:rect l="l" t="t" r="r" b="b"/>
            <a:pathLst>
              <a:path w="9489757" h="10287000">
                <a:moveTo>
                  <a:pt x="0" y="0"/>
                </a:moveTo>
                <a:lnTo>
                  <a:pt x="9489758" y="0"/>
                </a:lnTo>
                <a:lnTo>
                  <a:pt x="94897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543121" y="-8115300"/>
            <a:ext cx="9489757" cy="10287000"/>
          </a:xfrm>
          <a:custGeom>
            <a:avLst/>
            <a:gdLst/>
            <a:ahLst/>
            <a:cxnLst/>
            <a:rect l="l" t="t" r="r" b="b"/>
            <a:pathLst>
              <a:path w="9489757" h="10287000">
                <a:moveTo>
                  <a:pt x="0" y="0"/>
                </a:moveTo>
                <a:lnTo>
                  <a:pt x="9489758" y="0"/>
                </a:lnTo>
                <a:lnTo>
                  <a:pt x="94897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2123792"/>
            <a:ext cx="9799364" cy="6039416"/>
          </a:xfrm>
          <a:custGeom>
            <a:avLst/>
            <a:gdLst/>
            <a:ahLst/>
            <a:cxnLst/>
            <a:rect l="l" t="t" r="r" b="b"/>
            <a:pathLst>
              <a:path w="9799364" h="6039416">
                <a:moveTo>
                  <a:pt x="0" y="0"/>
                </a:moveTo>
                <a:lnTo>
                  <a:pt x="9799364" y="0"/>
                </a:lnTo>
                <a:lnTo>
                  <a:pt x="9799364" y="6039416"/>
                </a:lnTo>
                <a:lnTo>
                  <a:pt x="0" y="6039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1199065" y="4478655"/>
            <a:ext cx="6413125" cy="1396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3600"/>
              </a:lnSpc>
              <a:buFont typeface="Arial"/>
              <a:buChar char="•"/>
            </a:pPr>
            <a:r>
              <a:rPr lang="en-US" sz="3600">
                <a:solidFill>
                  <a:srgbClr val="CB5758"/>
                </a:solidFill>
                <a:latin typeface="DM Sans Bold"/>
              </a:rPr>
              <a:t>Of the top 5 users, most pixels were changed in the European region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296</Words>
  <Application>Microsoft Office PowerPoint</Application>
  <PresentationFormat>Custom</PresentationFormat>
  <Paragraphs>48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Canva Sans 2 Bold</vt:lpstr>
      <vt:lpstr>DM Sans Italics</vt:lpstr>
      <vt:lpstr>Calibri</vt:lpstr>
      <vt:lpstr>DM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r/place 2023 Analysis</dc:title>
  <cp:lastModifiedBy>Ashkan Taghavi</cp:lastModifiedBy>
  <cp:revision>1</cp:revision>
  <dcterms:created xsi:type="dcterms:W3CDTF">2006-08-16T00:00:00Z</dcterms:created>
  <dcterms:modified xsi:type="dcterms:W3CDTF">2024-02-01T00:49:56Z</dcterms:modified>
  <dc:identifier>DAF7Zcic9Hc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c948c2c-9a24-4150-ba3c-6e219c6b460c_Enabled">
    <vt:lpwstr>true</vt:lpwstr>
  </property>
  <property fmtid="{D5CDD505-2E9C-101B-9397-08002B2CF9AE}" pid="3" name="MSIP_Label_cc948c2c-9a24-4150-ba3c-6e219c6b460c_SetDate">
    <vt:lpwstr>2024-01-31T19:15:14Z</vt:lpwstr>
  </property>
  <property fmtid="{D5CDD505-2E9C-101B-9397-08002B2CF9AE}" pid="4" name="MSIP_Label_cc948c2c-9a24-4150-ba3c-6e219c6b460c_Method">
    <vt:lpwstr>Standard</vt:lpwstr>
  </property>
  <property fmtid="{D5CDD505-2E9C-101B-9397-08002B2CF9AE}" pid="5" name="MSIP_Label_cc948c2c-9a24-4150-ba3c-6e219c6b460c_Name">
    <vt:lpwstr>Internal</vt:lpwstr>
  </property>
  <property fmtid="{D5CDD505-2E9C-101B-9397-08002B2CF9AE}" pid="6" name="MSIP_Label_cc948c2c-9a24-4150-ba3c-6e219c6b460c_SiteId">
    <vt:lpwstr>00d042cc-bebc-4deb-b00d-1f3c8f1dc662</vt:lpwstr>
  </property>
  <property fmtid="{D5CDD505-2E9C-101B-9397-08002B2CF9AE}" pid="7" name="MSIP_Label_cc948c2c-9a24-4150-ba3c-6e219c6b460c_ActionId">
    <vt:lpwstr>4b7d8692-a353-437f-a039-a01936e9aff0</vt:lpwstr>
  </property>
  <property fmtid="{D5CDD505-2E9C-101B-9397-08002B2CF9AE}" pid="8" name="MSIP_Label_cc948c2c-9a24-4150-ba3c-6e219c6b460c_ContentBits">
    <vt:lpwstr>0</vt:lpwstr>
  </property>
</Properties>
</file>